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i6A2a8+9l9h5a1v2fn+zXYcd6h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1" autoAdjust="0"/>
    <p:restoredTop sz="94660"/>
  </p:normalViewPr>
  <p:slideViewPr>
    <p:cSldViewPr snapToGrid="0">
      <p:cViewPr varScale="1">
        <p:scale>
          <a:sx n="56" d="100"/>
          <a:sy n="56" d="100"/>
        </p:scale>
        <p:origin x="975" y="5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8551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package" Target="../embeddings/Microsoft_Excel_Sheet1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272429" y="3607532"/>
            <a:ext cx="15316200" cy="208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 err="1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Analisis</a:t>
            </a:r>
            <a:r>
              <a:rPr lang="en-US" sz="48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="0" i="0" u="none" strike="noStrike" cap="none" dirty="0" err="1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Pengaruh</a:t>
            </a:r>
            <a:r>
              <a:rPr lang="en-US" sz="48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 Network Type </a:t>
            </a:r>
            <a:r>
              <a:rPr lang="en-US" sz="4800" b="0" i="0" u="none" strike="noStrike" cap="none" dirty="0" err="1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48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Performance </a:t>
            </a:r>
            <a:r>
              <a:rPr lang="en-US" sz="4800" b="0" i="0" u="none" strike="noStrike" cap="none" dirty="0" err="1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48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4800" b="0" i="0" u="none" strike="noStrike" cap="none" dirty="0" err="1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Seluler</a:t>
            </a:r>
            <a:endParaRPr sz="4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718671" y="2631436"/>
            <a:ext cx="10850658" cy="40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 Final Project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3715110" y="6134100"/>
            <a:ext cx="10850658" cy="1419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Sumber: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https://www.kaggle.com/datasets/suraj520/cellular-network-analysis-dataset</a:t>
            </a: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-2718920" y="-49609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 extrusionOk="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"/>
          <p:cNvSpPr/>
          <p:nvPr/>
        </p:nvSpPr>
        <p:spPr>
          <a:xfrm rot="-9435839">
            <a:off x="9351764" y="-6030656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 extrusionOk="0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0"/>
          <p:cNvSpPr/>
          <p:nvPr/>
        </p:nvSpPr>
        <p:spPr>
          <a:xfrm rot="1416845">
            <a:off x="-1866130" y="786621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 extrusionOk="0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98" name="Google Shape;19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15400" y="1205725"/>
            <a:ext cx="7306534" cy="6145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5400" y="1171979"/>
            <a:ext cx="7036726" cy="614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1143000" y="125637"/>
            <a:ext cx="16230600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 err="1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Korelasi</a:t>
            </a:r>
            <a:r>
              <a:rPr lang="en-US" sz="5700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700" dirty="0" err="1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antar</a:t>
            </a:r>
            <a:r>
              <a:rPr lang="en-US" sz="5700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 Feature </a:t>
            </a:r>
            <a:endParaRPr sz="5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1295400" y="7377779"/>
            <a:ext cx="16110857" cy="2849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Keterangan: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Pair plot kiri: terlihat korelasi yang saling berbanding lurus di antara kolom dan memiliki pola distribusi yang terlihat mirip.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Pair Plot Kanan: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througput tetap lebih tinggi di network type 5G, walaupun signal strength nya yang diterima makin minus/ lemah.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Latency tetap lebih rendah di network type 5G, walaupun signal strength nya yang diterima makin minus/ lemah.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Throughput berbanding terbalik dengan Latency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 rot="10590967">
            <a:off x="-2723794" y="-1028598"/>
            <a:ext cx="14888833" cy="12344197"/>
          </a:xfrm>
          <a:custGeom>
            <a:avLst/>
            <a:gdLst/>
            <a:ahLst/>
            <a:cxnLst/>
            <a:rect l="l" t="t" r="r" b="b"/>
            <a:pathLst>
              <a:path w="14888833" h="12344197" extrusionOk="0">
                <a:moveTo>
                  <a:pt x="0" y="0"/>
                </a:moveTo>
                <a:lnTo>
                  <a:pt x="14888834" y="0"/>
                </a:lnTo>
                <a:lnTo>
                  <a:pt x="14888834" y="12344196"/>
                </a:lnTo>
                <a:lnTo>
                  <a:pt x="0" y="123441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7" name="Google Shape;20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15600" y="2628900"/>
            <a:ext cx="7032918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1"/>
          <p:cNvSpPr/>
          <p:nvPr/>
        </p:nvSpPr>
        <p:spPr>
          <a:xfrm>
            <a:off x="16060396" y="6070559"/>
            <a:ext cx="1248078" cy="457200"/>
          </a:xfrm>
          <a:prstGeom prst="rect">
            <a:avLst/>
          </a:prstGeom>
          <a:solidFill>
            <a:srgbClr val="FF0000">
              <a:alpha val="29803"/>
            </a:srgbClr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1"/>
          <p:cNvSpPr/>
          <p:nvPr/>
        </p:nvSpPr>
        <p:spPr>
          <a:xfrm>
            <a:off x="16060396" y="4698959"/>
            <a:ext cx="1295400" cy="457200"/>
          </a:xfrm>
          <a:prstGeom prst="rect">
            <a:avLst/>
          </a:prstGeom>
          <a:solidFill>
            <a:srgbClr val="FF0000">
              <a:alpha val="29803"/>
            </a:srgbClr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16060396" y="6680159"/>
            <a:ext cx="1295400" cy="457200"/>
          </a:xfrm>
          <a:prstGeom prst="rect">
            <a:avLst/>
          </a:prstGeom>
          <a:solidFill>
            <a:srgbClr val="FF0000">
              <a:alpha val="29803"/>
            </a:srgbClr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81200" y="1337861"/>
            <a:ext cx="6862274" cy="594973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"/>
          <p:cNvSpPr txBox="1"/>
          <p:nvPr/>
        </p:nvSpPr>
        <p:spPr>
          <a:xfrm>
            <a:off x="1143000" y="286941"/>
            <a:ext cx="16230600" cy="87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Multicollinearity Study</a:t>
            </a:r>
            <a:endParaRPr sz="5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10613606" y="7378618"/>
            <a:ext cx="6553200" cy="187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 VIF Score terlihat ada 3 fitur yang memiliki korelasi yang kuat (VIF Score &gt;4). Dan di putus kan untuk mempertahankan Signal Strength (dBm) dan drop 2 kolom lainnya.</a:t>
            </a:r>
            <a:endParaRPr/>
          </a:p>
        </p:txBody>
      </p:sp>
      <p:sp>
        <p:nvSpPr>
          <p:cNvPr id="214" name="Google Shape;214;p11"/>
          <p:cNvSpPr txBox="1"/>
          <p:nvPr/>
        </p:nvSpPr>
        <p:spPr>
          <a:xfrm>
            <a:off x="583598" y="7464599"/>
            <a:ext cx="9093802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Kolom-kolom yang menggambarkan kekuatan sinyal, terlihat memiliki korelasi yang sangat kuat satu sama lain, sehingga akan di lakukan multicolinearity study.</a:t>
            </a:r>
            <a:endParaRPr/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Network encoded memiliki korelasi yang kuat dengan Latency (ms) dan Data Throughput (Mbps).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/>
          <p:nvPr/>
        </p:nvSpPr>
        <p:spPr>
          <a:xfrm flipH="1">
            <a:off x="8248650" y="-3197412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 extrusionOk="0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 rotWithShape="1">
            <a:blip r:embed="rId3">
              <a:alphaModFix amt="55000"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12"/>
          <p:cNvSpPr txBox="1"/>
          <p:nvPr/>
        </p:nvSpPr>
        <p:spPr>
          <a:xfrm>
            <a:off x="1828800" y="2131326"/>
            <a:ext cx="12060900" cy="3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Langkah-Langkah yang sudah dilakukan didalam membangun Machine learning sebagai berikut:</a:t>
            </a:r>
            <a:endParaRPr/>
          </a:p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data for features and target variable,</a:t>
            </a:r>
            <a:endParaRPr/>
          </a:p>
          <a:p>
            <a:pPr marL="457200" marR="0" lvl="0" indent="-457200" algn="just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Splitting into Training and Testing Sets + Feature Scaling,</a:t>
            </a:r>
            <a:endParaRPr/>
          </a:p>
          <a:p>
            <a:pPr marL="457200" marR="0" lvl="0" indent="-45720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Char char="•"/>
            </a:pPr>
            <a:r>
              <a:rPr lang="en-US" sz="2899"/>
              <a:t>M</a:t>
            </a:r>
            <a:r>
              <a:rPr lang="en-US" sz="28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odel</a:t>
            </a:r>
            <a:r>
              <a:rPr lang="en-US" sz="2899"/>
              <a:t> Building,</a:t>
            </a:r>
            <a:endParaRPr/>
          </a:p>
          <a:p>
            <a:pPr marL="457200" marR="0" lvl="0" indent="-457200" algn="l" rtl="0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99"/>
              <a:buFont typeface="Arial"/>
              <a:buChar char="•"/>
            </a:pPr>
            <a:r>
              <a:rPr lang="en-US" sz="28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Evaluation</a:t>
            </a:r>
            <a:endParaRPr/>
          </a:p>
        </p:txBody>
      </p:sp>
      <p:sp>
        <p:nvSpPr>
          <p:cNvPr id="221" name="Google Shape;221;p12"/>
          <p:cNvSpPr txBox="1"/>
          <p:nvPr/>
        </p:nvSpPr>
        <p:spPr>
          <a:xfrm>
            <a:off x="1295400" y="528687"/>
            <a:ext cx="16230600" cy="87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Build Machine Learning &amp; Model Evaluation</a:t>
            </a:r>
            <a:endParaRPr sz="5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2" name="Google Shape;222;p12"/>
          <p:cNvGraphicFramePr/>
          <p:nvPr/>
        </p:nvGraphicFramePr>
        <p:xfrm>
          <a:off x="9144000" y="4762500"/>
          <a:ext cx="8010580" cy="5053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8010580" imgH="5053203" progId="Excel.Sheet.12">
                  <p:embed/>
                </p:oleObj>
              </mc:Choice>
              <mc:Fallback>
                <p:oleObj r:id="rId4" imgW="8010580" imgH="5053203" progId="Excel.Sheet.12">
                  <p:embed/>
                  <p:pic>
                    <p:nvPicPr>
                      <p:cNvPr id="222" name="Google Shape;222;p12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9144000" y="4762500"/>
                        <a:ext cx="8010580" cy="50532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/>
          <p:nvPr/>
        </p:nvSpPr>
        <p:spPr>
          <a:xfrm>
            <a:off x="12428587" y="0"/>
            <a:ext cx="5859413" cy="10287000"/>
          </a:xfrm>
          <a:custGeom>
            <a:avLst/>
            <a:gdLst/>
            <a:ahLst/>
            <a:cxnLst/>
            <a:rect l="l" t="t" r="r" b="b"/>
            <a:pathLst>
              <a:path w="5859413" h="10287000" extrusionOk="0">
                <a:moveTo>
                  <a:pt x="0" y="0"/>
                </a:moveTo>
                <a:lnTo>
                  <a:pt x="5859413" y="0"/>
                </a:lnTo>
                <a:lnTo>
                  <a:pt x="58594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81627" r="-81627"/>
            </a:stretch>
          </a:blipFill>
          <a:ln>
            <a:noFill/>
          </a:ln>
        </p:spPr>
      </p:sp>
      <p:sp>
        <p:nvSpPr>
          <p:cNvPr id="229" name="Google Shape;229;p13"/>
          <p:cNvSpPr txBox="1"/>
          <p:nvPr/>
        </p:nvSpPr>
        <p:spPr>
          <a:xfrm>
            <a:off x="2100730" y="1104900"/>
            <a:ext cx="90244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libri"/>
              <a:buNone/>
            </a:pPr>
            <a:endParaRPr sz="8500" b="0" i="0" u="none" strike="noStrike" cap="none">
              <a:solidFill>
                <a:srgbClr val="9179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1143000" y="286941"/>
            <a:ext cx="16230600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79FA"/>
              </a:buClr>
              <a:buSzPts val="5700"/>
              <a:buFont typeface="Arial"/>
              <a:buNone/>
            </a:pPr>
            <a:r>
              <a:rPr lang="en-US" sz="57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5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3"/>
          <p:cNvSpPr txBox="1"/>
          <p:nvPr/>
        </p:nvSpPr>
        <p:spPr>
          <a:xfrm>
            <a:off x="744074" y="1944723"/>
            <a:ext cx="11524125" cy="2262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9179FA"/>
              </a:buClr>
              <a:buSzPts val="2800"/>
            </a:pP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1. Fitur yang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korelasi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terkuat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target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Latency (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) ,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sedangkan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fitur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mempunyai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korelasi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terendah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BB60C Measurement (dBm).</a:t>
            </a:r>
            <a:endParaRPr lang="en-US" sz="28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79FA"/>
              </a:buClr>
              <a:buSzPts val="2800"/>
              <a:buFont typeface="Arial"/>
              <a:buNone/>
            </a:pPr>
            <a:endParaRPr dirty="0"/>
          </a:p>
        </p:txBody>
      </p:sp>
      <p:pic>
        <p:nvPicPr>
          <p:cNvPr id="232" name="Google Shape;23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7291" y="4183294"/>
            <a:ext cx="6591347" cy="5816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4"/>
          <p:cNvSpPr/>
          <p:nvPr/>
        </p:nvSpPr>
        <p:spPr>
          <a:xfrm flipH="1">
            <a:off x="2100730" y="-4786716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 extrusionOk="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 rotWithShape="1">
            <a:blip r:embed="rId3">
              <a:alphaModFix amt="4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12428587" y="0"/>
            <a:ext cx="5859413" cy="10287000"/>
          </a:xfrm>
          <a:custGeom>
            <a:avLst/>
            <a:gdLst/>
            <a:ahLst/>
            <a:cxnLst/>
            <a:rect l="l" t="t" r="r" b="b"/>
            <a:pathLst>
              <a:path w="5859413" h="10287000" extrusionOk="0">
                <a:moveTo>
                  <a:pt x="0" y="0"/>
                </a:moveTo>
                <a:lnTo>
                  <a:pt x="5859413" y="0"/>
                </a:lnTo>
                <a:lnTo>
                  <a:pt x="58594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1627" r="-81627"/>
            </a:stretch>
          </a:blipFill>
          <a:ln>
            <a:noFill/>
          </a:ln>
        </p:spPr>
      </p:sp>
      <p:sp>
        <p:nvSpPr>
          <p:cNvPr id="240" name="Google Shape;240;p14"/>
          <p:cNvSpPr txBox="1"/>
          <p:nvPr/>
        </p:nvSpPr>
        <p:spPr>
          <a:xfrm>
            <a:off x="2100730" y="1104900"/>
            <a:ext cx="90244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libri"/>
              <a:buNone/>
            </a:pPr>
            <a:endParaRPr sz="8500" b="0" i="0" u="none" strike="noStrike" cap="none">
              <a:solidFill>
                <a:srgbClr val="9179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4"/>
          <p:cNvSpPr txBox="1"/>
          <p:nvPr/>
        </p:nvSpPr>
        <p:spPr>
          <a:xfrm>
            <a:off x="850902" y="2141041"/>
            <a:ext cx="11524125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rata-rata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latensi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sz="2800" dirty="0"/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800"/>
              <a:buFont typeface="Arial"/>
              <a:buChar char="•"/>
            </a:pP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Latensi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Terendah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 5G,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rata-rata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latensi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sekitar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29.86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ms.</a:t>
            </a:r>
            <a:endParaRPr lang="en-US" sz="2800" b="0" i="0" dirty="0">
              <a:solidFill>
                <a:srgbClr val="ECECE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800"/>
              <a:buFont typeface="Arial"/>
              <a:buChar char="•"/>
            </a:pP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Latensi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Tertinggi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 LTE,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rata-rata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latensi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sekitar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150.50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ms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walaupun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dirty="0" err="1">
                <a:solidFill>
                  <a:srgbClr val="ECECEC"/>
                </a:solidFill>
              </a:rPr>
              <a:t>mirip</a:t>
            </a:r>
            <a:r>
              <a:rPr lang="en-US" sz="2800" dirty="0">
                <a:solidFill>
                  <a:srgbClr val="ECECEC"/>
                </a:solidFill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3G</a:t>
            </a:r>
            <a:r>
              <a:rPr lang="en-US" sz="2800" dirty="0">
                <a:solidFill>
                  <a:srgbClr val="ECECEC"/>
                </a:solidFill>
              </a:rPr>
              <a:t> </a:t>
            </a:r>
            <a:r>
              <a:rPr lang="en-US" sz="2800" dirty="0" err="1">
                <a:solidFill>
                  <a:srgbClr val="ECECEC"/>
                </a:solidFill>
              </a:rPr>
              <a:t>sekitar</a:t>
            </a:r>
            <a:r>
              <a:rPr lang="en-US" sz="2800" dirty="0">
                <a:solidFill>
                  <a:srgbClr val="ECECEC"/>
                </a:solidFill>
              </a:rPr>
              <a:t> 149.4ms</a:t>
            </a:r>
            <a:endParaRPr lang="en-US" sz="2800" dirty="0"/>
          </a:p>
        </p:txBody>
      </p:sp>
      <p:pic>
        <p:nvPicPr>
          <p:cNvPr id="243" name="Google Shape;24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0902" y="4805879"/>
            <a:ext cx="5774488" cy="368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40171" y="5627244"/>
            <a:ext cx="4909551" cy="18521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0;p13">
            <a:extLst>
              <a:ext uri="{FF2B5EF4-FFF2-40B4-BE49-F238E27FC236}">
                <a16:creationId xmlns:a16="http://schemas.microsoft.com/office/drawing/2014/main" id="{49BC4962-1DD7-920A-9BFD-0E89C2E903E1}"/>
              </a:ext>
            </a:extLst>
          </p:cNvPr>
          <p:cNvSpPr txBox="1"/>
          <p:nvPr/>
        </p:nvSpPr>
        <p:spPr>
          <a:xfrm>
            <a:off x="1143000" y="286941"/>
            <a:ext cx="16230600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79FA"/>
              </a:buClr>
              <a:buSzPts val="5700"/>
              <a:buFont typeface="Arial"/>
              <a:buNone/>
            </a:pPr>
            <a:r>
              <a:rPr lang="en-US" sz="57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5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"/>
          <p:cNvSpPr/>
          <p:nvPr/>
        </p:nvSpPr>
        <p:spPr>
          <a:xfrm flipH="1">
            <a:off x="1929815" y="-488119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 extrusionOk="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 rotWithShape="1">
            <a:blip r:embed="rId3">
              <a:alphaModFix amt="4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5"/>
          <p:cNvSpPr/>
          <p:nvPr/>
        </p:nvSpPr>
        <p:spPr>
          <a:xfrm>
            <a:off x="12428587" y="0"/>
            <a:ext cx="5859413" cy="10287000"/>
          </a:xfrm>
          <a:custGeom>
            <a:avLst/>
            <a:gdLst/>
            <a:ahLst/>
            <a:cxnLst/>
            <a:rect l="l" t="t" r="r" b="b"/>
            <a:pathLst>
              <a:path w="5859413" h="10287000" extrusionOk="0">
                <a:moveTo>
                  <a:pt x="0" y="0"/>
                </a:moveTo>
                <a:lnTo>
                  <a:pt x="5859413" y="0"/>
                </a:lnTo>
                <a:lnTo>
                  <a:pt x="58594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1627" r="-81627"/>
            </a:stretch>
          </a:blipFill>
          <a:ln>
            <a:noFill/>
          </a:ln>
        </p:spPr>
      </p:sp>
      <p:sp>
        <p:nvSpPr>
          <p:cNvPr id="252" name="Google Shape;252;p15"/>
          <p:cNvSpPr txBox="1"/>
          <p:nvPr/>
        </p:nvSpPr>
        <p:spPr>
          <a:xfrm>
            <a:off x="2100730" y="1104900"/>
            <a:ext cx="90244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libri"/>
              <a:buNone/>
            </a:pPr>
            <a:endParaRPr sz="8500" b="0" i="0" u="none" strike="noStrike" cap="none">
              <a:solidFill>
                <a:srgbClr val="9179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5"/>
          <p:cNvSpPr txBox="1"/>
          <p:nvPr/>
        </p:nvSpPr>
        <p:spPr>
          <a:xfrm>
            <a:off x="744074" y="1944723"/>
            <a:ext cx="11524125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rata-rata throughput data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sz="2800" dirty="0"/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800"/>
              <a:buFont typeface="Arial"/>
              <a:buChar char="•"/>
            </a:pP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Throughput Data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Terendah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 LTE,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rata-rata throughput data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sekitar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1.99 Mbps,</a:t>
            </a:r>
            <a:r>
              <a:rPr lang="en-US" sz="2800" dirty="0">
                <a:solidFill>
                  <a:srgbClr val="ECECEC"/>
                </a:solidFill>
              </a:rPr>
              <a:t> </a:t>
            </a:r>
            <a:r>
              <a:rPr lang="en-US" sz="2800" dirty="0" err="1">
                <a:solidFill>
                  <a:srgbClr val="ECECEC"/>
                </a:solidFill>
              </a:rPr>
              <a:t>tidak</a:t>
            </a:r>
            <a:r>
              <a:rPr lang="en-US" sz="2800" dirty="0">
                <a:solidFill>
                  <a:srgbClr val="ECECEC"/>
                </a:solidFill>
              </a:rPr>
              <a:t> </a:t>
            </a:r>
            <a:r>
              <a:rPr lang="en-US" sz="2800" dirty="0" err="1">
                <a:solidFill>
                  <a:srgbClr val="ECECEC"/>
                </a:solidFill>
              </a:rPr>
              <a:t>jauh</a:t>
            </a:r>
            <a:r>
              <a:rPr lang="en-US" sz="2800" dirty="0">
                <a:solidFill>
                  <a:srgbClr val="ECECEC"/>
                </a:solidFill>
              </a:rPr>
              <a:t> </a:t>
            </a:r>
            <a:r>
              <a:rPr lang="en-US" sz="2800" dirty="0" err="1">
                <a:solidFill>
                  <a:srgbClr val="ECECEC"/>
                </a:solidFill>
              </a:rPr>
              <a:t>berbeda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3G</a:t>
            </a:r>
            <a:r>
              <a:rPr lang="en-US" sz="2800" dirty="0">
                <a:solidFill>
                  <a:srgbClr val="ECECEC"/>
                </a:solidFill>
              </a:rPr>
              <a:t>, </a:t>
            </a:r>
            <a:r>
              <a:rPr lang="en-US" sz="2800" dirty="0" err="1">
                <a:solidFill>
                  <a:srgbClr val="ECECEC"/>
                </a:solidFill>
              </a:rPr>
              <a:t>yaitu</a:t>
            </a:r>
            <a:r>
              <a:rPr lang="en-US" sz="2800" dirty="0">
                <a:solidFill>
                  <a:srgbClr val="ECECEC"/>
                </a:solidFill>
              </a:rPr>
              <a:t> 2 Mbps.</a:t>
            </a:r>
            <a:endParaRPr lang="en-US" sz="2800" dirty="0"/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800"/>
              <a:buFont typeface="Arial"/>
              <a:buChar char="•"/>
            </a:pP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Throughput Data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Tertinggi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 5G,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rata-rata throughput data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sekitar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54.584 Mbps</a:t>
            </a:r>
            <a:endParaRPr lang="en-US" sz="2800" dirty="0"/>
          </a:p>
        </p:txBody>
      </p:sp>
      <p:pic>
        <p:nvPicPr>
          <p:cNvPr id="255" name="Google Shape;25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8373" y="5530969"/>
            <a:ext cx="559673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744" y="4835515"/>
            <a:ext cx="5637145" cy="35067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0;p13">
            <a:extLst>
              <a:ext uri="{FF2B5EF4-FFF2-40B4-BE49-F238E27FC236}">
                <a16:creationId xmlns:a16="http://schemas.microsoft.com/office/drawing/2014/main" id="{5E3DCB2E-BDFC-CBA6-86F3-457EC3C34E7A}"/>
              </a:ext>
            </a:extLst>
          </p:cNvPr>
          <p:cNvSpPr txBox="1"/>
          <p:nvPr/>
        </p:nvSpPr>
        <p:spPr>
          <a:xfrm>
            <a:off x="1143000" y="286941"/>
            <a:ext cx="16230600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79FA"/>
              </a:buClr>
              <a:buSzPts val="5700"/>
              <a:buFont typeface="Arial"/>
              <a:buNone/>
            </a:pPr>
            <a:r>
              <a:rPr lang="en-US" sz="57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5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6"/>
          <p:cNvSpPr/>
          <p:nvPr/>
        </p:nvSpPr>
        <p:spPr>
          <a:xfrm flipH="1">
            <a:off x="2100730" y="-48466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 extrusionOk="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 rotWithShape="1">
            <a:blip r:embed="rId3">
              <a:alphaModFix amt="4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12428587" y="0"/>
            <a:ext cx="5859413" cy="10287000"/>
          </a:xfrm>
          <a:custGeom>
            <a:avLst/>
            <a:gdLst/>
            <a:ahLst/>
            <a:cxnLst/>
            <a:rect l="l" t="t" r="r" b="b"/>
            <a:pathLst>
              <a:path w="5859413" h="10287000" extrusionOk="0">
                <a:moveTo>
                  <a:pt x="0" y="0"/>
                </a:moveTo>
                <a:lnTo>
                  <a:pt x="5859413" y="0"/>
                </a:lnTo>
                <a:lnTo>
                  <a:pt x="58594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1627" r="-81627"/>
            </a:stretch>
          </a:blipFill>
          <a:ln>
            <a:noFill/>
          </a:ln>
        </p:spPr>
      </p:sp>
      <p:sp>
        <p:nvSpPr>
          <p:cNvPr id="264" name="Google Shape;264;p16"/>
          <p:cNvSpPr txBox="1"/>
          <p:nvPr/>
        </p:nvSpPr>
        <p:spPr>
          <a:xfrm>
            <a:off x="2100730" y="1104900"/>
            <a:ext cx="90244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libri"/>
              <a:buNone/>
            </a:pPr>
            <a:endParaRPr sz="8500" b="0" i="0" u="none" strike="noStrike" cap="none">
              <a:solidFill>
                <a:srgbClr val="9179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744074" y="1944723"/>
            <a:ext cx="11524125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rata-rata signal strength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untuk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setiap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jenis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lang="en-US" sz="2800" dirty="0"/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800"/>
              <a:buFont typeface="Arial"/>
              <a:buChar char="•"/>
            </a:pP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Kekuatan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Sinyal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Terendah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 5G,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rata-rata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kekuatan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sinyal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sekitar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-95.15 dBm.</a:t>
            </a:r>
            <a:endParaRPr lang="en-US" sz="2800" dirty="0"/>
          </a:p>
          <a:p>
            <a:pPr marL="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800"/>
              <a:buFont typeface="Arial"/>
              <a:buChar char="•"/>
            </a:pP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Kekuatan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Sinyal</a:t>
            </a: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Tertinggi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 3G,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rata-rata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kekuatan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sinyal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sekitar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-85.01 dBm.</a:t>
            </a:r>
            <a:endParaRPr lang="en-US" sz="2800" dirty="0"/>
          </a:p>
        </p:txBody>
      </p:sp>
      <p:pic>
        <p:nvPicPr>
          <p:cNvPr id="267" name="Google Shape;267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4074" y="4434461"/>
            <a:ext cx="5637145" cy="35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1437" y="5281312"/>
            <a:ext cx="56371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0;p13">
            <a:extLst>
              <a:ext uri="{FF2B5EF4-FFF2-40B4-BE49-F238E27FC236}">
                <a16:creationId xmlns:a16="http://schemas.microsoft.com/office/drawing/2014/main" id="{9EAB5A60-43BF-DB66-F3DA-3CB4C54E0CD5}"/>
              </a:ext>
            </a:extLst>
          </p:cNvPr>
          <p:cNvSpPr txBox="1"/>
          <p:nvPr/>
        </p:nvSpPr>
        <p:spPr>
          <a:xfrm>
            <a:off x="1143000" y="286941"/>
            <a:ext cx="16230600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79FA"/>
              </a:buClr>
              <a:buSzPts val="5700"/>
              <a:buFont typeface="Arial"/>
              <a:buNone/>
            </a:pPr>
            <a:r>
              <a:rPr lang="en-US" sz="57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5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 flipH="1">
            <a:off x="2100730" y="-48466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 extrusionOk="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 rotWithShape="1">
            <a:blip r:embed="rId3">
              <a:alphaModFix amt="4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7"/>
          <p:cNvSpPr/>
          <p:nvPr/>
        </p:nvSpPr>
        <p:spPr>
          <a:xfrm>
            <a:off x="12428587" y="0"/>
            <a:ext cx="5859413" cy="10287000"/>
          </a:xfrm>
          <a:custGeom>
            <a:avLst/>
            <a:gdLst/>
            <a:ahLst/>
            <a:cxnLst/>
            <a:rect l="l" t="t" r="r" b="b"/>
            <a:pathLst>
              <a:path w="5859413" h="10287000" extrusionOk="0">
                <a:moveTo>
                  <a:pt x="0" y="0"/>
                </a:moveTo>
                <a:lnTo>
                  <a:pt x="5859413" y="0"/>
                </a:lnTo>
                <a:lnTo>
                  <a:pt x="58594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1627" r="-81627"/>
            </a:stretch>
          </a:blipFill>
          <a:ln>
            <a:noFill/>
          </a:ln>
        </p:spPr>
      </p:sp>
      <p:sp>
        <p:nvSpPr>
          <p:cNvPr id="276" name="Google Shape;276;p17"/>
          <p:cNvSpPr txBox="1"/>
          <p:nvPr/>
        </p:nvSpPr>
        <p:spPr>
          <a:xfrm>
            <a:off x="2100730" y="1104900"/>
            <a:ext cx="902447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00"/>
              <a:buFont typeface="Calibri"/>
              <a:buNone/>
            </a:pPr>
            <a:endParaRPr sz="8500" b="0" i="0" u="none" strike="noStrike" cap="none">
              <a:solidFill>
                <a:srgbClr val="9179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7"/>
          <p:cNvSpPr txBox="1"/>
          <p:nvPr/>
        </p:nvSpPr>
        <p:spPr>
          <a:xfrm>
            <a:off x="744074" y="1944723"/>
            <a:ext cx="11524125" cy="549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2800" b="0" i="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2800" b="0" i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korelasi</a:t>
            </a:r>
            <a:r>
              <a:rPr lang="en-US" sz="2800" b="0" i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2800" b="0" i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Data Throughput, Latency, dan Signal Strength:</a:t>
            </a:r>
            <a:endParaRPr lang="en-US" sz="2800" dirty="0">
              <a:solidFill>
                <a:schemeClr val="bg1"/>
              </a:solidFill>
            </a:endParaRPr>
          </a:p>
          <a:p>
            <a:pPr marL="0" marR="0" lvl="0" indent="-152400" algn="just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400"/>
              <a:buFont typeface="Arial"/>
              <a:buChar char="•"/>
            </a:pP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Data Throughput dan Latency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 Ada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korelasi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negatif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cukup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kuat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(-0.668)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throughput data dan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latensi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menunjukkan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ketika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latency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rendah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, throughput data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cenderung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tinggi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, dan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sebaliknya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800" dirty="0"/>
          </a:p>
          <a:p>
            <a:pPr marL="0" marR="0" lvl="0" indent="-152400" algn="just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400"/>
              <a:buFont typeface="Arial"/>
              <a:buChar char="•"/>
            </a:pP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Data Throughput dan Signal Strength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Korelasi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throughput data dan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kekuatan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sinyal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negatif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(-0.484),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menunjukkan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kekuatan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sinyal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rendah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cenderung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berhubungan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throughput data yang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tinggi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en-US" sz="2800" dirty="0"/>
          </a:p>
          <a:p>
            <a:pPr marL="0" marR="0" lvl="0" indent="-152400" algn="just" rtl="0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2400"/>
              <a:buFont typeface="Arial"/>
              <a:buChar char="•"/>
            </a:pPr>
            <a:r>
              <a:rPr lang="en-US" sz="2800" b="1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Latency dan Signal Strength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: Ada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korelasi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positif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(0.504)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antara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latensi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dan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kekuatan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sinyal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berarti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ketika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kekuatan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sinyal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meningkat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latensi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cenderung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0" i="0" dirty="0" err="1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meningkat</a:t>
            </a:r>
            <a:r>
              <a:rPr lang="en-US" sz="2800" b="0" i="0" dirty="0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 juga.</a:t>
            </a:r>
            <a:endParaRPr lang="en-US" sz="2800"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179FA"/>
              </a:buClr>
              <a:buSzPts val="2800"/>
              <a:buFont typeface="Arial"/>
              <a:buNone/>
            </a:pPr>
            <a:endParaRPr lang="en-US" dirty="0"/>
          </a:p>
        </p:txBody>
      </p:sp>
      <p:pic>
        <p:nvPicPr>
          <p:cNvPr id="279" name="Google Shape;279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6852" y="7343741"/>
            <a:ext cx="7918568" cy="25507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0;p13">
            <a:extLst>
              <a:ext uri="{FF2B5EF4-FFF2-40B4-BE49-F238E27FC236}">
                <a16:creationId xmlns:a16="http://schemas.microsoft.com/office/drawing/2014/main" id="{CA2C7C11-5284-91A2-9E95-B8038A7A3F82}"/>
              </a:ext>
            </a:extLst>
          </p:cNvPr>
          <p:cNvSpPr txBox="1"/>
          <p:nvPr/>
        </p:nvSpPr>
        <p:spPr>
          <a:xfrm>
            <a:off x="1143000" y="286941"/>
            <a:ext cx="16230600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179FA"/>
              </a:buClr>
              <a:buSzPts val="5700"/>
              <a:buFont typeface="Arial"/>
              <a:buNone/>
            </a:pPr>
            <a:r>
              <a:rPr lang="en-US" sz="5700" b="0" i="0" u="none" strike="noStrike" cap="none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EDA Analysis</a:t>
            </a:r>
            <a:endParaRPr sz="5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 txBox="1"/>
          <p:nvPr/>
        </p:nvSpPr>
        <p:spPr>
          <a:xfrm>
            <a:off x="5643915" y="391161"/>
            <a:ext cx="7469068" cy="1122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1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Insight</a:t>
            </a:r>
            <a:endParaRPr sz="4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8"/>
          <p:cNvSpPr txBox="1"/>
          <p:nvPr/>
        </p:nvSpPr>
        <p:spPr>
          <a:xfrm>
            <a:off x="1285534" y="3136722"/>
            <a:ext cx="7469100" cy="27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Network Type sangat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menentukan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performance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dari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212121"/>
                </a:solidFill>
              </a:rPr>
              <a:t>jaringan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tinggi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technology network yang di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terima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device,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maka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latency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rendah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dan Data Throughput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akan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semakin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tinggi</a:t>
            </a:r>
            <a:r>
              <a:rPr lang="en-US" sz="2400" dirty="0">
                <a:solidFill>
                  <a:srgbClr val="212121"/>
                </a:solidFill>
              </a:rPr>
              <a:t>, </a:t>
            </a:r>
            <a:r>
              <a:rPr lang="en-US" sz="2400" dirty="0" err="1">
                <a:solidFill>
                  <a:srgbClr val="212121"/>
                </a:solidFill>
              </a:rPr>
              <a:t>sehingga</a:t>
            </a:r>
            <a:r>
              <a:rPr lang="en-US" sz="2400" dirty="0">
                <a:solidFill>
                  <a:srgbClr val="212121"/>
                </a:solidFill>
              </a:rPr>
              <a:t> 5G </a:t>
            </a:r>
            <a:r>
              <a:rPr lang="en-US" sz="2400" dirty="0" err="1">
                <a:solidFill>
                  <a:srgbClr val="212121"/>
                </a:solidFill>
              </a:rPr>
              <a:t>adalah</a:t>
            </a:r>
            <a:r>
              <a:rPr lang="en-US" sz="2400" dirty="0">
                <a:solidFill>
                  <a:srgbClr val="212121"/>
                </a:solidFill>
              </a:rPr>
              <a:t> network type </a:t>
            </a:r>
            <a:r>
              <a:rPr lang="en-US" sz="2400" dirty="0" err="1">
                <a:solidFill>
                  <a:srgbClr val="212121"/>
                </a:solidFill>
              </a:rPr>
              <a:t>memiliki</a:t>
            </a:r>
            <a:r>
              <a:rPr lang="en-US" sz="2400" dirty="0">
                <a:solidFill>
                  <a:srgbClr val="212121"/>
                </a:solidFill>
              </a:rPr>
              <a:t> performance </a:t>
            </a:r>
            <a:r>
              <a:rPr lang="en-US" sz="2400" dirty="0" err="1">
                <a:solidFill>
                  <a:srgbClr val="212121"/>
                </a:solidFill>
              </a:rPr>
              <a:t>jaringan</a:t>
            </a:r>
            <a:r>
              <a:rPr lang="en-US" sz="2400" dirty="0">
                <a:solidFill>
                  <a:srgbClr val="212121"/>
                </a:solidFill>
              </a:rPr>
              <a:t> paling </a:t>
            </a:r>
            <a:r>
              <a:rPr lang="en-US" sz="2400" dirty="0" err="1">
                <a:solidFill>
                  <a:srgbClr val="212121"/>
                </a:solidFill>
              </a:rPr>
              <a:t>bagus</a:t>
            </a:r>
            <a:r>
              <a:rPr lang="en-US" sz="2400" dirty="0">
                <a:solidFill>
                  <a:srgbClr val="212121"/>
                </a:solidFill>
              </a:rPr>
              <a:t>.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p18"/>
          <p:cNvCxnSpPr/>
          <p:nvPr/>
        </p:nvCxnSpPr>
        <p:spPr>
          <a:xfrm>
            <a:off x="1285559" y="6136527"/>
            <a:ext cx="7469068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8" name="Google Shape;288;p18"/>
          <p:cNvSpPr txBox="1"/>
          <p:nvPr/>
        </p:nvSpPr>
        <p:spPr>
          <a:xfrm>
            <a:off x="1252088" y="7277100"/>
            <a:ext cx="7469100" cy="17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LTE dan 4G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per</a:t>
            </a:r>
            <a:r>
              <a:rPr lang="en-US" sz="2400" dirty="0" err="1">
                <a:solidFill>
                  <a:srgbClr val="212121"/>
                </a:solidFill>
              </a:rPr>
              <a:t>bedaan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performance yang </a:t>
            </a:r>
            <a:r>
              <a:rPr lang="en-US" sz="2400" dirty="0" err="1">
                <a:solidFill>
                  <a:srgbClr val="212121"/>
                </a:solidFill>
              </a:rPr>
              <a:t>jauh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significant,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sehingga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dinggap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LTE yang </a:t>
            </a:r>
            <a:r>
              <a:rPr lang="en-US" sz="2400" dirty="0" err="1">
                <a:solidFill>
                  <a:srgbClr val="212121"/>
                </a:solidFill>
              </a:rPr>
              <a:t>diukur</a:t>
            </a:r>
            <a:r>
              <a:rPr lang="en-US" sz="2400" dirty="0">
                <a:solidFill>
                  <a:srgbClr val="212121"/>
                </a:solidFill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4G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generasi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awal</a:t>
            </a:r>
            <a:r>
              <a:rPr lang="en-US" sz="2400" dirty="0">
                <a:solidFill>
                  <a:srgbClr val="212121"/>
                </a:solidFill>
              </a:rPr>
              <a:t>, </a:t>
            </a:r>
            <a:r>
              <a:rPr lang="en-US" sz="2400" dirty="0" err="1">
                <a:solidFill>
                  <a:srgbClr val="212121"/>
                </a:solidFill>
              </a:rPr>
              <a:t>karena</a:t>
            </a:r>
            <a:r>
              <a:rPr lang="en-US" sz="2400" dirty="0">
                <a:solidFill>
                  <a:srgbClr val="212121"/>
                </a:solidFill>
              </a:rPr>
              <a:t> </a:t>
            </a:r>
            <a:r>
              <a:rPr lang="en-US" sz="2400" dirty="0" err="1">
                <a:solidFill>
                  <a:srgbClr val="212121"/>
                </a:solidFill>
              </a:rPr>
              <a:t>memiliki</a:t>
            </a:r>
            <a:r>
              <a:rPr lang="en-US" sz="2400" dirty="0">
                <a:solidFill>
                  <a:srgbClr val="212121"/>
                </a:solidFill>
              </a:rPr>
              <a:t> performance yang </a:t>
            </a:r>
            <a:r>
              <a:rPr lang="en-US" sz="2400" dirty="0" err="1">
                <a:solidFill>
                  <a:srgbClr val="212121"/>
                </a:solidFill>
              </a:rPr>
              <a:t>mirip</a:t>
            </a:r>
            <a:r>
              <a:rPr lang="en-US" sz="2400" dirty="0">
                <a:solidFill>
                  <a:srgbClr val="212121"/>
                </a:solidFill>
              </a:rPr>
              <a:t> </a:t>
            </a:r>
            <a:r>
              <a:rPr lang="en-US" sz="2400" dirty="0" err="1">
                <a:solidFill>
                  <a:srgbClr val="212121"/>
                </a:solidFill>
              </a:rPr>
              <a:t>dengan</a:t>
            </a:r>
            <a:r>
              <a:rPr lang="en-US" sz="2400" dirty="0">
                <a:solidFill>
                  <a:srgbClr val="212121"/>
                </a:solidFill>
              </a:rPr>
              <a:t> 3G.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9" name="Google Shape;289;p18"/>
          <p:cNvCxnSpPr/>
          <p:nvPr/>
        </p:nvCxnSpPr>
        <p:spPr>
          <a:xfrm>
            <a:off x="1285559" y="9695024"/>
            <a:ext cx="7469068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Google Shape;290;p18"/>
          <p:cNvSpPr txBox="1"/>
          <p:nvPr/>
        </p:nvSpPr>
        <p:spPr>
          <a:xfrm>
            <a:off x="9790200" y="1851313"/>
            <a:ext cx="7469100" cy="3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Signal strength</a:t>
            </a:r>
            <a:r>
              <a:rPr lang="en-US" sz="2400" dirty="0">
                <a:solidFill>
                  <a:srgbClr val="212121"/>
                </a:solidFill>
              </a:rPr>
              <a:t> 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3G dan LTE,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besar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dibandingkan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4G dan 5G,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walaupun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begitu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performance (Data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Througput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dan Latency) 4G dan 5G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lebih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baik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dibanding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3G dan LTE,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sehingga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simpulkan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bahwa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signal strength yang di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terima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tidak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berpengaruh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performance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jaringan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dalam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case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2400" dirty="0">
                <a:solidFill>
                  <a:srgbClr val="212121"/>
                </a:solidFill>
              </a:rPr>
              <a:t>, </a:t>
            </a:r>
            <a:r>
              <a:rPr lang="en-US" sz="2400" dirty="0" err="1">
                <a:solidFill>
                  <a:srgbClr val="212121"/>
                </a:solidFill>
              </a:rPr>
              <a:t>tetapi</a:t>
            </a:r>
            <a:r>
              <a:rPr lang="en-US" sz="2400" dirty="0">
                <a:solidFill>
                  <a:srgbClr val="212121"/>
                </a:solidFill>
              </a:rPr>
              <a:t> </a:t>
            </a:r>
            <a:r>
              <a:rPr lang="en-US" sz="2400" dirty="0" err="1">
                <a:solidFill>
                  <a:srgbClr val="212121"/>
                </a:solidFill>
              </a:rPr>
              <a:t>lebih</a:t>
            </a:r>
            <a:r>
              <a:rPr lang="en-US" sz="2400" dirty="0">
                <a:solidFill>
                  <a:srgbClr val="212121"/>
                </a:solidFill>
              </a:rPr>
              <a:t> di </a:t>
            </a:r>
            <a:r>
              <a:rPr lang="en-US" sz="2400" dirty="0" err="1">
                <a:solidFill>
                  <a:srgbClr val="212121"/>
                </a:solidFill>
              </a:rPr>
              <a:t>tentukan</a:t>
            </a:r>
            <a:r>
              <a:rPr lang="en-US" sz="2400" dirty="0">
                <a:solidFill>
                  <a:srgbClr val="212121"/>
                </a:solidFill>
              </a:rPr>
              <a:t> oleh </a:t>
            </a:r>
            <a:r>
              <a:rPr lang="en-US" sz="2400" dirty="0" err="1">
                <a:solidFill>
                  <a:srgbClr val="212121"/>
                </a:solidFill>
              </a:rPr>
              <a:t>teknologi</a:t>
            </a:r>
            <a:r>
              <a:rPr lang="en-US" sz="2400" dirty="0">
                <a:solidFill>
                  <a:srgbClr val="212121"/>
                </a:solidFill>
              </a:rPr>
              <a:t> </a:t>
            </a:r>
            <a:r>
              <a:rPr lang="en-US" sz="2400" dirty="0" err="1">
                <a:solidFill>
                  <a:srgbClr val="212121"/>
                </a:solidFill>
              </a:rPr>
              <a:t>dari</a:t>
            </a:r>
            <a:r>
              <a:rPr lang="en-US" sz="2400" dirty="0">
                <a:solidFill>
                  <a:srgbClr val="212121"/>
                </a:solidFill>
              </a:rPr>
              <a:t> network type-</a:t>
            </a:r>
            <a:r>
              <a:rPr lang="en-US" sz="2400" dirty="0" err="1">
                <a:solidFill>
                  <a:srgbClr val="212121"/>
                </a:solidFill>
              </a:rPr>
              <a:t>nya</a:t>
            </a:r>
            <a:r>
              <a:rPr lang="en-US" sz="2400" dirty="0">
                <a:solidFill>
                  <a:srgbClr val="212121"/>
                </a:solidFill>
              </a:rPr>
              <a:t>.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1" name="Google Shape;291;p18"/>
          <p:cNvCxnSpPr/>
          <p:nvPr/>
        </p:nvCxnSpPr>
        <p:spPr>
          <a:xfrm>
            <a:off x="9687682" y="5796790"/>
            <a:ext cx="7469068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4" name="Google Shape;294;p18"/>
          <p:cNvSpPr txBox="1"/>
          <p:nvPr/>
        </p:nvSpPr>
        <p:spPr>
          <a:xfrm>
            <a:off x="9790213" y="5875722"/>
            <a:ext cx="7469100" cy="3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Berdasarkan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model machine learning yang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coba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bangun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Random Forest, Logistic Regression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serta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KNN Classifier, yang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memiliki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hasil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evaluation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terbaik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adalah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Random Forest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dengan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Tingkat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akurasi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hampir</a:t>
            </a:r>
            <a:r>
              <a:rPr lang="en-US" sz="2400" b="0" i="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0" i="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sempurna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yaitu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99.97%. Hasil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ini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bisa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di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dapatkan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dikarenakan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fitur-fitur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yang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kuat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(sangat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prediktif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terhadap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target) dan model Random forest juga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meningkatkan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dirty="0" err="1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kompleksitas</a:t>
            </a:r>
            <a:r>
              <a:rPr lang="en-US" sz="2400" dirty="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 model.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5" name="Google Shape;295;p18"/>
          <p:cNvCxnSpPr/>
          <p:nvPr/>
        </p:nvCxnSpPr>
        <p:spPr>
          <a:xfrm>
            <a:off x="9790232" y="9742268"/>
            <a:ext cx="7469068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-506308" y="-6407920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 extrusionOk="0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 rot="10800000" flipH="1">
            <a:off x="-420849" y="6655121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 extrusionOk="0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6"/>
          <p:cNvSpPr txBox="1"/>
          <p:nvPr/>
        </p:nvSpPr>
        <p:spPr>
          <a:xfrm>
            <a:off x="1203939" y="534731"/>
            <a:ext cx="16230600" cy="1403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1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000" b="0" i="0" u="none" strike="noStrike" kern="0" cap="none" spc="0" normalizeH="0" baseline="0" noProof="0" dirty="0">
                <a:ln>
                  <a:noFill/>
                </a:ln>
                <a:solidFill>
                  <a:srgbClr val="9179FA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Recommendation</a:t>
            </a:r>
            <a:endParaRPr kumimoji="0" lang="en-US" sz="6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292;p18">
            <a:extLst>
              <a:ext uri="{FF2B5EF4-FFF2-40B4-BE49-F238E27FC236}">
                <a16:creationId xmlns:a16="http://schemas.microsoft.com/office/drawing/2014/main" id="{0B3CD4E9-878A-E109-115C-89618B57D0B7}"/>
              </a:ext>
            </a:extLst>
          </p:cNvPr>
          <p:cNvSpPr txBox="1"/>
          <p:nvPr/>
        </p:nvSpPr>
        <p:spPr>
          <a:xfrm>
            <a:off x="1979374" y="3113834"/>
            <a:ext cx="13804707" cy="425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Untuk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kepuasan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costumer,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maka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di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sarankan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untuk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lebih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memperbanyak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Network 4G dan 5G,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mungkin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juga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bisa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di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lakukan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dengan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bertahap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yaitu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dengan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mengupgrade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Network type 3G dan LTE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ke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4G 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sedangkan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yang 4G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bisa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diupgrade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ke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/>
              </a:rPr>
              <a:t> 5G.</a:t>
            </a:r>
          </a:p>
          <a:p>
            <a:pPr marR="0" lvl="0" algn="just" defTabSz="914400" rtl="0" eaLnBrk="1" fontAlgn="auto" latinLnBrk="0" hangingPunct="1">
              <a:lnSpc>
                <a:spcPct val="1282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sym typeface="Arial"/>
            </a:endParaRPr>
          </a:p>
          <a:p>
            <a:pPr marL="342900" indent="-342900" algn="just">
              <a:lnSpc>
                <a:spcPct val="128291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Didalam</a:t>
            </a:r>
            <a:r>
              <a:rPr lang="en-US" sz="2400" dirty="0">
                <a:solidFill>
                  <a:schemeClr val="bg1"/>
                </a:solidFill>
              </a:rPr>
              <a:t> case yang di analysis di </a:t>
            </a:r>
            <a:r>
              <a:rPr lang="en-US" sz="2400" dirty="0" err="1">
                <a:solidFill>
                  <a:schemeClr val="bg1"/>
                </a:solidFill>
              </a:rPr>
              <a:t>dalam</a:t>
            </a:r>
            <a:r>
              <a:rPr lang="en-US" sz="2400" dirty="0">
                <a:solidFill>
                  <a:schemeClr val="bg1"/>
                </a:solidFill>
              </a:rPr>
              <a:t> project kali </a:t>
            </a:r>
            <a:r>
              <a:rPr lang="en-US" sz="2400" dirty="0" err="1">
                <a:solidFill>
                  <a:schemeClr val="bg1"/>
                </a:solidFill>
              </a:rPr>
              <a:t>ini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tidak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diperlukan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mambangun</a:t>
            </a:r>
            <a:r>
              <a:rPr lang="en-US" sz="2400" dirty="0">
                <a:solidFill>
                  <a:schemeClr val="bg1"/>
                </a:solidFill>
              </a:rPr>
              <a:t> machine learning, </a:t>
            </a:r>
            <a:r>
              <a:rPr lang="en-US" sz="2400" dirty="0" err="1">
                <a:solidFill>
                  <a:schemeClr val="bg1"/>
                </a:solidFill>
              </a:rPr>
              <a:t>cukup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dengan</a:t>
            </a:r>
            <a:r>
              <a:rPr lang="en-US" sz="2400" dirty="0">
                <a:solidFill>
                  <a:schemeClr val="bg1"/>
                </a:solidFill>
              </a:rPr>
              <a:t> EDA </a:t>
            </a:r>
            <a:r>
              <a:rPr lang="en-US" sz="2400" dirty="0" err="1">
                <a:solidFill>
                  <a:schemeClr val="bg1"/>
                </a:solidFill>
              </a:rPr>
              <a:t>dikarenakan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fitur-fitur</a:t>
            </a:r>
            <a:r>
              <a:rPr lang="en-US" sz="2400" dirty="0">
                <a:solidFill>
                  <a:schemeClr val="bg1"/>
                </a:solidFill>
              </a:rPr>
              <a:t> yang </a:t>
            </a:r>
            <a:r>
              <a:rPr lang="en-US" sz="2400" dirty="0" err="1">
                <a:solidFill>
                  <a:schemeClr val="bg1"/>
                </a:solidFill>
              </a:rPr>
              <a:t>kuat</a:t>
            </a:r>
            <a:r>
              <a:rPr lang="en-US" sz="2400" dirty="0">
                <a:solidFill>
                  <a:schemeClr val="bg1"/>
                </a:solidFill>
              </a:rPr>
              <a:t> sangat </a:t>
            </a:r>
            <a:r>
              <a:rPr lang="en-US" sz="2400" dirty="0" err="1">
                <a:solidFill>
                  <a:schemeClr val="bg1"/>
                </a:solidFill>
              </a:rPr>
              <a:t>prediktif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terhadap</a:t>
            </a:r>
            <a:r>
              <a:rPr lang="en-US" sz="2400" dirty="0">
                <a:solidFill>
                  <a:schemeClr val="bg1"/>
                </a:solidFill>
              </a:rPr>
              <a:t> target.</a:t>
            </a:r>
          </a:p>
          <a:p>
            <a:pPr marL="342900" indent="-342900" algn="just">
              <a:lnSpc>
                <a:spcPct val="128291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28291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mengembangkan</a:t>
            </a:r>
            <a:r>
              <a:rPr lang="en-US" sz="2400" dirty="0">
                <a:solidFill>
                  <a:schemeClr val="bg1"/>
                </a:solidFill>
              </a:rPr>
              <a:t> project </a:t>
            </a:r>
            <a:r>
              <a:rPr lang="en-US" sz="2400" dirty="0" err="1">
                <a:solidFill>
                  <a:schemeClr val="bg1"/>
                </a:solidFill>
              </a:rPr>
              <a:t>selanjut-nya</a:t>
            </a:r>
            <a:r>
              <a:rPr lang="en-US" sz="2400" dirty="0">
                <a:solidFill>
                  <a:schemeClr val="bg1"/>
                </a:solidFill>
              </a:rPr>
              <a:t>, di </a:t>
            </a:r>
            <a:r>
              <a:rPr lang="en-US" sz="2400" dirty="0" err="1">
                <a:solidFill>
                  <a:schemeClr val="bg1"/>
                </a:solidFill>
              </a:rPr>
              <a:t>rekomendasikan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untuk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melakukan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analisis</a:t>
            </a:r>
            <a:r>
              <a:rPr lang="en-US" sz="2400" dirty="0">
                <a:solidFill>
                  <a:schemeClr val="bg1"/>
                </a:solidFill>
              </a:rPr>
              <a:t> dan </a:t>
            </a:r>
            <a:r>
              <a:rPr lang="en-US" sz="2400" dirty="0" err="1">
                <a:solidFill>
                  <a:schemeClr val="bg1"/>
                </a:solidFill>
              </a:rPr>
              <a:t>prediksi</a:t>
            </a:r>
            <a:r>
              <a:rPr lang="en-US" sz="2400" dirty="0">
                <a:solidFill>
                  <a:schemeClr val="bg1"/>
                </a:solidFill>
              </a:rPr>
              <a:t> improvement Performance </a:t>
            </a:r>
            <a:r>
              <a:rPr lang="en-US" sz="2400" dirty="0" err="1">
                <a:solidFill>
                  <a:schemeClr val="bg1"/>
                </a:solidFill>
              </a:rPr>
              <a:t>dari</a:t>
            </a:r>
            <a:r>
              <a:rPr lang="en-US" sz="2400" dirty="0">
                <a:solidFill>
                  <a:schemeClr val="bg1"/>
                </a:solidFill>
              </a:rPr>
              <a:t> masing-masing </a:t>
            </a:r>
            <a:r>
              <a:rPr lang="en-US" sz="2400" dirty="0" err="1">
                <a:solidFill>
                  <a:schemeClr val="bg1"/>
                </a:solidFill>
              </a:rPr>
              <a:t>kota</a:t>
            </a:r>
            <a:r>
              <a:rPr lang="en-US" sz="2400" dirty="0">
                <a:solidFill>
                  <a:schemeClr val="bg1"/>
                </a:solidFill>
              </a:rPr>
              <a:t> di </a:t>
            </a:r>
            <a:r>
              <a:rPr lang="en-US" sz="2400" dirty="0" err="1">
                <a:solidFill>
                  <a:schemeClr val="bg1"/>
                </a:solidFill>
              </a:rPr>
              <a:t>kolom</a:t>
            </a:r>
            <a:r>
              <a:rPr lang="en-US" sz="2400" dirty="0">
                <a:solidFill>
                  <a:schemeClr val="bg1"/>
                </a:solidFill>
              </a:rPr>
              <a:t> “locality”.</a:t>
            </a:r>
          </a:p>
        </p:txBody>
      </p:sp>
    </p:spTree>
    <p:extLst>
      <p:ext uri="{BB962C8B-B14F-4D97-AF65-F5344CB8AC3E}">
        <p14:creationId xmlns:p14="http://schemas.microsoft.com/office/powerpoint/2010/main" val="146675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 flipH="1">
            <a:off x="2100730" y="-484665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 extrusionOk="0">
                <a:moveTo>
                  <a:pt x="13506576" y="0"/>
                </a:moveTo>
                <a:lnTo>
                  <a:pt x="0" y="0"/>
                </a:lnTo>
                <a:lnTo>
                  <a:pt x="0" y="16009950"/>
                </a:lnTo>
                <a:lnTo>
                  <a:pt x="13506576" y="16009950"/>
                </a:lnTo>
                <a:lnTo>
                  <a:pt x="13506576" y="0"/>
                </a:lnTo>
                <a:close/>
              </a:path>
            </a:pathLst>
          </a:custGeom>
          <a:blipFill rotWithShape="1">
            <a:blip r:embed="rId3">
              <a:alphaModFix amt="49000"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12428587" y="0"/>
            <a:ext cx="5859413" cy="10287000"/>
          </a:xfrm>
          <a:custGeom>
            <a:avLst/>
            <a:gdLst/>
            <a:ahLst/>
            <a:cxnLst/>
            <a:rect l="l" t="t" r="r" b="b"/>
            <a:pathLst>
              <a:path w="5859413" h="10287000" extrusionOk="0">
                <a:moveTo>
                  <a:pt x="0" y="0"/>
                </a:moveTo>
                <a:lnTo>
                  <a:pt x="5859413" y="0"/>
                </a:lnTo>
                <a:lnTo>
                  <a:pt x="58594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1627" r="-81627"/>
            </a:stretch>
          </a:blipFill>
          <a:ln>
            <a:noFill/>
          </a:ln>
        </p:spPr>
      </p:sp>
      <p:grpSp>
        <p:nvGrpSpPr>
          <p:cNvPr id="94" name="Google Shape;94;p2"/>
          <p:cNvGrpSpPr/>
          <p:nvPr/>
        </p:nvGrpSpPr>
        <p:grpSpPr>
          <a:xfrm>
            <a:off x="2100730" y="1104900"/>
            <a:ext cx="9024470" cy="8525638"/>
            <a:chOff x="0" y="0"/>
            <a:chExt cx="10865756" cy="11367514"/>
          </a:xfrm>
        </p:grpSpPr>
        <p:sp>
          <p:nvSpPr>
            <p:cNvPr id="95" name="Google Shape;95;p2"/>
            <p:cNvSpPr txBox="1"/>
            <p:nvPr/>
          </p:nvSpPr>
          <p:spPr>
            <a:xfrm>
              <a:off x="0" y="0"/>
              <a:ext cx="10865756" cy="17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0" u="none">
                  <a:solidFill>
                    <a:srgbClr val="9179FA"/>
                  </a:solidFill>
                  <a:latin typeface="Arial"/>
                  <a:ea typeface="Arial"/>
                  <a:cs typeface="Arial"/>
                  <a:sym typeface="Arial"/>
                </a:rPr>
                <a:t>Pendahuluan</a:t>
              </a:r>
              <a:endParaRPr sz="8500" u="none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0" y="2480914"/>
              <a:ext cx="10865700" cy="888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57200" algn="just" rtl="0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Char char="•"/>
              </a:pPr>
              <a:r>
                <a:rPr lang="en-US" sz="28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Nama Dataset adalah "signal_metrics.csv" dari Kaggle, terdiri atas 16829 baris &amp; 12 kolom.</a:t>
              </a:r>
              <a:endParaRPr/>
            </a:p>
            <a:p>
              <a:pPr marL="457200" marR="0" lvl="0" indent="-457200" algn="just" rtl="0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Char char="•"/>
              </a:pPr>
              <a:r>
                <a:rPr lang="en-US" sz="2800" b="0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Dataset ini memberikan sampel pengukuran sinyal untuk berbagai jenis jaringan di 20 lokasi di Bihar, India yang di ukur oleh 4 device (DragonOS Focal Steam Deck + Spike LTE Analysis Data(BB60C, srsRan, BladeRFxA9) ).</a:t>
              </a:r>
              <a:endParaRPr/>
            </a:p>
            <a:p>
              <a:pPr marL="457200" marR="0" lvl="0" indent="-457200" algn="just" rtl="0">
                <a:lnSpc>
                  <a:spcPct val="160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Arial"/>
                <a:buChar char="•"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Dalam final project kali ini, dataset ini akan di gunakan untuk menganalisis pengaruh Network type terhadap performance jaringan.</a:t>
              </a:r>
              <a:endParaRPr sz="2800" b="0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3"/>
          <p:cNvCxnSpPr/>
          <p:nvPr/>
        </p:nvCxnSpPr>
        <p:spPr>
          <a:xfrm>
            <a:off x="1197468" y="6378091"/>
            <a:ext cx="13580692" cy="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3"/>
          <p:cNvSpPr/>
          <p:nvPr/>
        </p:nvSpPr>
        <p:spPr>
          <a:xfrm>
            <a:off x="1123950" y="6304573"/>
            <a:ext cx="147036" cy="14703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 txBox="1"/>
          <p:nvPr/>
        </p:nvSpPr>
        <p:spPr>
          <a:xfrm>
            <a:off x="1028700" y="1917438"/>
            <a:ext cx="7798973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Mobile Networks and 5G Technology</a:t>
            </a:r>
            <a:endParaRPr/>
          </a:p>
        </p:txBody>
      </p:sp>
      <p:sp>
        <p:nvSpPr>
          <p:cNvPr id="104" name="Google Shape;104;p3"/>
          <p:cNvSpPr txBox="1"/>
          <p:nvPr/>
        </p:nvSpPr>
        <p:spPr>
          <a:xfrm>
            <a:off x="4331848" y="5593837"/>
            <a:ext cx="2459408" cy="47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2G</a:t>
            </a:r>
            <a:endParaRPr/>
          </a:p>
        </p:txBody>
      </p:sp>
      <p:sp>
        <p:nvSpPr>
          <p:cNvPr id="105" name="Google Shape;105;p3"/>
          <p:cNvSpPr txBox="1"/>
          <p:nvPr/>
        </p:nvSpPr>
        <p:spPr>
          <a:xfrm>
            <a:off x="4331848" y="7247444"/>
            <a:ext cx="2459408" cy="110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GSM, GPRS,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EDGE advancements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4331848" y="6712021"/>
            <a:ext cx="2459408" cy="40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1990s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1123950" y="5593837"/>
            <a:ext cx="2459408" cy="47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1G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1123950" y="7247444"/>
            <a:ext cx="2459408" cy="110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network limited to only voice call capabilities.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1123950" y="6712021"/>
            <a:ext cx="2459408" cy="40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1980s</a:t>
            </a:r>
            <a:endParaRPr/>
          </a:p>
        </p:txBody>
      </p:sp>
      <p:sp>
        <p:nvSpPr>
          <p:cNvPr id="110" name="Google Shape;110;p3"/>
          <p:cNvSpPr/>
          <p:nvPr/>
        </p:nvSpPr>
        <p:spPr>
          <a:xfrm flipH="1">
            <a:off x="9544050" y="-3699821"/>
            <a:ext cx="12060782" cy="9166194"/>
          </a:xfrm>
          <a:custGeom>
            <a:avLst/>
            <a:gdLst/>
            <a:ahLst/>
            <a:cxnLst/>
            <a:rect l="l" t="t" r="r" b="b"/>
            <a:pathLst>
              <a:path w="12060782" h="9166194" extrusionOk="0">
                <a:moveTo>
                  <a:pt x="12060782" y="0"/>
                </a:moveTo>
                <a:lnTo>
                  <a:pt x="0" y="0"/>
                </a:lnTo>
                <a:lnTo>
                  <a:pt x="0" y="9166194"/>
                </a:lnTo>
                <a:lnTo>
                  <a:pt x="12060782" y="9166194"/>
                </a:lnTo>
                <a:lnTo>
                  <a:pt x="12060782" y="0"/>
                </a:lnTo>
                <a:close/>
              </a:path>
            </a:pathLst>
          </a:custGeom>
          <a:blipFill rotWithShape="1">
            <a:blip r:embed="rId3">
              <a:alphaModFix amt="77000"/>
            </a:blip>
            <a:stretch>
              <a:fillRect/>
            </a:stretch>
          </a:blipFill>
          <a:ln>
            <a:noFill/>
          </a:ln>
        </p:spPr>
      </p:sp>
      <p:sp>
        <p:nvSpPr>
          <p:cNvPr id="111" name="Google Shape;111;p3"/>
          <p:cNvSpPr txBox="1"/>
          <p:nvPr/>
        </p:nvSpPr>
        <p:spPr>
          <a:xfrm>
            <a:off x="7819046" y="5593837"/>
            <a:ext cx="2459408" cy="47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3G</a:t>
            </a:r>
            <a:endParaRPr/>
          </a:p>
        </p:txBody>
      </p:sp>
      <p:sp>
        <p:nvSpPr>
          <p:cNvPr id="112" name="Google Shape;112;p3"/>
          <p:cNvSpPr txBox="1"/>
          <p:nvPr/>
        </p:nvSpPr>
        <p:spPr>
          <a:xfrm>
            <a:off x="7819046" y="7247444"/>
            <a:ext cx="2459408" cy="184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Allowed faster communication, web browsing, and video streaming in smartphones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7819046" y="6712021"/>
            <a:ext cx="2459408" cy="40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2000s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1266418" y="5593837"/>
            <a:ext cx="2459408" cy="47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4G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1266418" y="7208183"/>
            <a:ext cx="2459408" cy="184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Greatly impacted the requirements set by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IMT-Advanced standards.</a:t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1266418" y="6672760"/>
            <a:ext cx="2459408" cy="40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2010s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14704642" y="5593837"/>
            <a:ext cx="2459408" cy="476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5G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14704642" y="7208183"/>
            <a:ext cx="2459408" cy="1842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Significantly faster speeds with lower requirements</a:t>
            </a:r>
            <a:endParaRPr/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support IoT devices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14704642" y="6672760"/>
            <a:ext cx="2459408" cy="409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Current</a:t>
            </a: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4331848" y="6314098"/>
            <a:ext cx="147036" cy="14703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7819046" y="6304573"/>
            <a:ext cx="147036" cy="14703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>
            <a:off x="11266418" y="6304573"/>
            <a:ext cx="147036" cy="14703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>
            <a:off x="14704642" y="6314098"/>
            <a:ext cx="147036" cy="147036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7620001" y="5484007"/>
            <a:ext cx="7696200" cy="618466"/>
          </a:xfrm>
          <a:prstGeom prst="rect">
            <a:avLst/>
          </a:prstGeom>
          <a:noFill/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>
            <a:off x="-1981200" y="-4838700"/>
            <a:ext cx="13506576" cy="16009950"/>
          </a:xfrm>
          <a:custGeom>
            <a:avLst/>
            <a:gdLst/>
            <a:ahLst/>
            <a:cxnLst/>
            <a:rect l="l" t="t" r="r" b="b"/>
            <a:pathLst>
              <a:path w="13506576" h="16009950" extrusionOk="0">
                <a:moveTo>
                  <a:pt x="0" y="0"/>
                </a:moveTo>
                <a:lnTo>
                  <a:pt x="13506576" y="0"/>
                </a:lnTo>
                <a:lnTo>
                  <a:pt x="13506576" y="16009950"/>
                </a:lnTo>
                <a:lnTo>
                  <a:pt x="0" y="160099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5000"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4"/>
          <p:cNvSpPr txBox="1"/>
          <p:nvPr/>
        </p:nvSpPr>
        <p:spPr>
          <a:xfrm>
            <a:off x="1143000" y="2740415"/>
            <a:ext cx="16230600" cy="87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Metodologi Analisis</a:t>
            </a:r>
            <a:endParaRPr sz="5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9494328" y="5275774"/>
            <a:ext cx="7204124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Build Machine Learning &amp; Model Evaluation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10017076" y="6466266"/>
            <a:ext cx="5528986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EDA Analysis</a:t>
            </a:r>
            <a:endParaRPr dirty="0"/>
          </a:p>
        </p:txBody>
      </p:sp>
      <p:sp>
        <p:nvSpPr>
          <p:cNvPr id="133" name="Google Shape;133;p4"/>
          <p:cNvSpPr txBox="1"/>
          <p:nvPr/>
        </p:nvSpPr>
        <p:spPr>
          <a:xfrm>
            <a:off x="10017076" y="7672670"/>
            <a:ext cx="5528986" cy="42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Insight &amp; Recommendation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1718669" y="5275773"/>
            <a:ext cx="7077853" cy="422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Data Understanding &amp; Data Manipulation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2741937" y="6472116"/>
            <a:ext cx="5631316" cy="42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Visualisasi</a:t>
            </a:r>
            <a:endParaRPr sz="2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2741937" y="7678520"/>
            <a:ext cx="5631316" cy="42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3.Multicollinearity Study</a:t>
            </a:r>
            <a:endParaRPr/>
          </a:p>
        </p:txBody>
      </p:sp>
      <p:cxnSp>
        <p:nvCxnSpPr>
          <p:cNvPr id="137" name="Google Shape;137;p4"/>
          <p:cNvCxnSpPr/>
          <p:nvPr/>
        </p:nvCxnSpPr>
        <p:spPr>
          <a:xfrm>
            <a:off x="2741937" y="8510640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4"/>
          <p:cNvCxnSpPr/>
          <p:nvPr/>
        </p:nvCxnSpPr>
        <p:spPr>
          <a:xfrm>
            <a:off x="2741937" y="6052952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4"/>
          <p:cNvCxnSpPr/>
          <p:nvPr/>
        </p:nvCxnSpPr>
        <p:spPr>
          <a:xfrm>
            <a:off x="2741937" y="7304235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140;p4"/>
          <p:cNvCxnSpPr/>
          <p:nvPr/>
        </p:nvCxnSpPr>
        <p:spPr>
          <a:xfrm>
            <a:off x="9914747" y="8495265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1" name="Google Shape;141;p4"/>
          <p:cNvCxnSpPr/>
          <p:nvPr/>
        </p:nvCxnSpPr>
        <p:spPr>
          <a:xfrm>
            <a:off x="9914747" y="6082456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2" name="Google Shape;142;p4"/>
          <p:cNvCxnSpPr/>
          <p:nvPr/>
        </p:nvCxnSpPr>
        <p:spPr>
          <a:xfrm>
            <a:off x="9914747" y="7288861"/>
            <a:ext cx="5631316" cy="0"/>
          </a:xfrm>
          <a:prstGeom prst="straightConnector1">
            <a:avLst/>
          </a:prstGeom>
          <a:noFill/>
          <a:ln w="9525" cap="rnd" cmpd="sng">
            <a:solidFill>
              <a:srgbClr val="9179F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 extrusionOk="0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8" name="Google Shape;148;p5"/>
          <p:cNvSpPr/>
          <p:nvPr/>
        </p:nvSpPr>
        <p:spPr>
          <a:xfrm rot="10800000" flipH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 extrusionOk="0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49" name="Google Shape;14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814" y="6515100"/>
            <a:ext cx="16097072" cy="324321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/>
          <p:nvPr/>
        </p:nvSpPr>
        <p:spPr>
          <a:xfrm>
            <a:off x="6624415" y="7247546"/>
            <a:ext cx="1076769" cy="2438400"/>
          </a:xfrm>
          <a:prstGeom prst="rect">
            <a:avLst/>
          </a:prstGeom>
          <a:solidFill>
            <a:srgbClr val="FF0000">
              <a:alpha val="29803"/>
            </a:srgbClr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11663585" y="9334500"/>
            <a:ext cx="5245694" cy="345832"/>
          </a:xfrm>
          <a:prstGeom prst="rect">
            <a:avLst/>
          </a:prstGeom>
          <a:solidFill>
            <a:srgbClr val="FF0000">
              <a:alpha val="29803"/>
            </a:srgbClr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7815" y="2010539"/>
            <a:ext cx="5171986" cy="421878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1295400" y="528687"/>
            <a:ext cx="16230600" cy="87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sz="5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6624415" y="2010539"/>
            <a:ext cx="10284900" cy="4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</a:rPr>
              <a:t>Terdiri dari 9 Kolom numerik &amp; 3 kolom kategorik</a:t>
            </a:r>
            <a:endParaRPr sz="2100">
              <a:solidFill>
                <a:srgbClr val="FFFFFF"/>
              </a:solidFill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Tidak </a:t>
            </a:r>
            <a:r>
              <a:rPr lang="en-US" sz="2100">
                <a:solidFill>
                  <a:srgbClr val="FFFFFF"/>
                </a:solidFill>
              </a:rPr>
              <a:t>ditemukan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missing value dan duplikat data,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Ditemukan Nilai 0 di semua kolom Signal Quality dan di beberapa baris pada kolom BB60C Measurement, srsRAN Measurement, BladeRFxA9 Measurement,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Terdapat 4 kolom yang memiliki satuan dBm, menggambarkan kekuatan sinyal dari 4 device yang diukur,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Terdapat masing-masing 1 kolom yaitu Network Type, Data Throughput, dan latency mewakili pengukuran di salah satu device yaitu Valve Steam Deck.</a:t>
            </a:r>
            <a:endParaRPr/>
          </a:p>
          <a:p>
            <a:pPr marL="342900" marR="0" lvl="0" indent="-2095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-506307" y="-6351348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 extrusionOk="0">
                <a:moveTo>
                  <a:pt x="0" y="0"/>
                </a:moveTo>
                <a:lnTo>
                  <a:pt x="19300614" y="0"/>
                </a:lnTo>
                <a:lnTo>
                  <a:pt x="19300614" y="9966135"/>
                </a:lnTo>
                <a:lnTo>
                  <a:pt x="0" y="9966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 rot="10800000" flipH="1">
            <a:off x="-506307" y="6672213"/>
            <a:ext cx="19300614" cy="9966135"/>
          </a:xfrm>
          <a:custGeom>
            <a:avLst/>
            <a:gdLst/>
            <a:ahLst/>
            <a:cxnLst/>
            <a:rect l="l" t="t" r="r" b="b"/>
            <a:pathLst>
              <a:path w="19300614" h="9966135" extrusionOk="0">
                <a:moveTo>
                  <a:pt x="0" y="9966135"/>
                </a:moveTo>
                <a:lnTo>
                  <a:pt x="19300614" y="9966135"/>
                </a:lnTo>
                <a:lnTo>
                  <a:pt x="19300614" y="0"/>
                </a:lnTo>
                <a:lnTo>
                  <a:pt x="0" y="0"/>
                </a:lnTo>
                <a:lnTo>
                  <a:pt x="0" y="9966135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1" name="Google Shape;161;p6"/>
          <p:cNvSpPr txBox="1"/>
          <p:nvPr/>
        </p:nvSpPr>
        <p:spPr>
          <a:xfrm>
            <a:off x="1195393" y="722738"/>
            <a:ext cx="16230600" cy="87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Data Manipulation</a:t>
            </a:r>
            <a:endParaRPr sz="5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1767840" y="2159896"/>
            <a:ext cx="102849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Drop Kolom Signal Quality (%).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Replace nilai 0 to median di  kolom BB60C Measurement, srsRAN Measurement, BladeRFxA9 Measurement.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Drop Kolom-kolom yang tidak di gunakan didalam analysis (Timestamp, Locality, Latitude, Longitude).</a:t>
            </a:r>
            <a:endParaRPr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Membuat encoding/labeling kolom Network Type berdasarkan urut</a:t>
            </a:r>
            <a:r>
              <a:rPr lang="en-US" sz="2100">
                <a:solidFill>
                  <a:srgbClr val="FFFFFF"/>
                </a:solidFill>
              </a:rPr>
              <a:t>an </a:t>
            </a: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Tingkat technology-nya. (3G</a:t>
            </a:r>
            <a:r>
              <a:rPr lang="en-US" sz="2100">
                <a:solidFill>
                  <a:srgbClr val="FFFFFF"/>
                </a:solidFill>
              </a:rPr>
              <a:t>:1, LTE:2, 4G:3, 5G:4)</a:t>
            </a:r>
            <a:endParaRPr/>
          </a:p>
        </p:txBody>
      </p:sp>
      <p:pic>
        <p:nvPicPr>
          <p:cNvPr id="163" name="Google Shape;16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4371" y="5797719"/>
            <a:ext cx="15072645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15551616" y="6064419"/>
            <a:ext cx="1189750" cy="3429000"/>
          </a:xfrm>
          <a:prstGeom prst="rect">
            <a:avLst/>
          </a:prstGeom>
          <a:solidFill>
            <a:srgbClr val="FF0000">
              <a:alpha val="29803"/>
            </a:srgbClr>
          </a:solidFill>
          <a:ln w="25400" cap="flat" cmpd="sng">
            <a:solidFill>
              <a:srgbClr val="2136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"/>
          <p:cNvSpPr/>
          <p:nvPr/>
        </p:nvSpPr>
        <p:spPr>
          <a:xfrm rot="-9435839">
            <a:off x="9351764" y="-6030656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 extrusionOk="0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0" name="Google Shape;170;p7"/>
          <p:cNvSpPr/>
          <p:nvPr/>
        </p:nvSpPr>
        <p:spPr>
          <a:xfrm rot="1416845">
            <a:off x="-1866130" y="786621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 extrusionOk="0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1" name="Google Shape;171;p7"/>
          <p:cNvSpPr txBox="1"/>
          <p:nvPr/>
        </p:nvSpPr>
        <p:spPr>
          <a:xfrm>
            <a:off x="1396310" y="572438"/>
            <a:ext cx="16230600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9179FA"/>
                </a:solidFill>
              </a:rPr>
              <a:t>Data </a:t>
            </a:r>
            <a:r>
              <a:rPr lang="en-US" sz="5700" dirty="0" err="1">
                <a:solidFill>
                  <a:srgbClr val="9179FA"/>
                </a:solidFill>
              </a:rPr>
              <a:t>Distribusi</a:t>
            </a:r>
            <a:r>
              <a:rPr lang="en-US" sz="5700" dirty="0">
                <a:solidFill>
                  <a:srgbClr val="9179FA"/>
                </a:solidFill>
              </a:rPr>
              <a:t> Network Type</a:t>
            </a:r>
            <a:endParaRPr sz="5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3600" y="2247900"/>
            <a:ext cx="7136021" cy="55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7"/>
          <p:cNvSpPr txBox="1"/>
          <p:nvPr/>
        </p:nvSpPr>
        <p:spPr>
          <a:xfrm>
            <a:off x="5943600" y="8016240"/>
            <a:ext cx="10284864" cy="91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Keterangan: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Distribusi  Network Types masih balance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"/>
          <p:cNvSpPr/>
          <p:nvPr/>
        </p:nvSpPr>
        <p:spPr>
          <a:xfrm rot="-9435839">
            <a:off x="9351764" y="-6030656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 extrusionOk="0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8"/>
          <p:cNvSpPr/>
          <p:nvPr/>
        </p:nvSpPr>
        <p:spPr>
          <a:xfrm rot="1416845">
            <a:off x="-1866130" y="786621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 extrusionOk="0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80" name="Google Shape;18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739" y="2045782"/>
            <a:ext cx="16841918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"/>
          <p:cNvSpPr txBox="1"/>
          <p:nvPr/>
        </p:nvSpPr>
        <p:spPr>
          <a:xfrm>
            <a:off x="1310640" y="684488"/>
            <a:ext cx="16230600" cy="105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700" dirty="0">
                <a:solidFill>
                  <a:srgbClr val="9179FA"/>
                </a:solidFill>
                <a:latin typeface="Arial"/>
                <a:ea typeface="Arial"/>
                <a:cs typeface="Arial"/>
                <a:sym typeface="Arial"/>
              </a:rPr>
              <a:t>Data Outlier</a:t>
            </a:r>
            <a:endParaRPr sz="57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8"/>
          <p:cNvSpPr txBox="1"/>
          <p:nvPr/>
        </p:nvSpPr>
        <p:spPr>
          <a:xfrm>
            <a:off x="1258389" y="7543751"/>
            <a:ext cx="16110857" cy="139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Keterangan: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Dari hasil visualisasi dengan boxplot, di temukan bahwa ada outlier di semua kolom, kecuali kolom latency (ms), selanjut-nya akan coba di break down masing-masing kelas dari network_encoded.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/>
          <p:nvPr/>
        </p:nvSpPr>
        <p:spPr>
          <a:xfrm rot="-9435839">
            <a:off x="9351764" y="-6030656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 extrusionOk="0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8" name="Google Shape;188;p9"/>
          <p:cNvSpPr/>
          <p:nvPr/>
        </p:nvSpPr>
        <p:spPr>
          <a:xfrm rot="1416845">
            <a:off x="-1866130" y="7866210"/>
            <a:ext cx="10714384" cy="8707872"/>
          </a:xfrm>
          <a:custGeom>
            <a:avLst/>
            <a:gdLst/>
            <a:ahLst/>
            <a:cxnLst/>
            <a:rect l="l" t="t" r="r" b="b"/>
            <a:pathLst>
              <a:path w="10714384" h="8707872" extrusionOk="0">
                <a:moveTo>
                  <a:pt x="0" y="0"/>
                </a:moveTo>
                <a:lnTo>
                  <a:pt x="10714384" y="0"/>
                </a:lnTo>
                <a:lnTo>
                  <a:pt x="10714384" y="8707872"/>
                </a:lnTo>
                <a:lnTo>
                  <a:pt x="0" y="87078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89" name="Google Shape;18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9545" y="2019300"/>
            <a:ext cx="16968910" cy="51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 txBox="1"/>
          <p:nvPr/>
        </p:nvSpPr>
        <p:spPr>
          <a:xfrm>
            <a:off x="968828" y="369039"/>
            <a:ext cx="162306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rgbClr val="9179FA"/>
                </a:solidFill>
              </a:rPr>
              <a:t>Latency/ Data </a:t>
            </a:r>
            <a:r>
              <a:rPr lang="en-US" sz="4400" dirty="0" err="1">
                <a:solidFill>
                  <a:srgbClr val="9179FA"/>
                </a:solidFill>
              </a:rPr>
              <a:t>Throughtput</a:t>
            </a:r>
            <a:r>
              <a:rPr lang="en-US" sz="4400" dirty="0">
                <a:solidFill>
                  <a:srgbClr val="9179FA"/>
                </a:solidFill>
              </a:rPr>
              <a:t>/ Signal Strength vs Network Type</a:t>
            </a:r>
            <a:endParaRPr sz="4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9"/>
          <p:cNvSpPr txBox="1"/>
          <p:nvPr/>
        </p:nvSpPr>
        <p:spPr>
          <a:xfrm>
            <a:off x="1088571" y="7449121"/>
            <a:ext cx="16110857" cy="1879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Keterangan: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Setelah di break down berdasarkan network encoded nya, terlihat bahwa masing-masing class dari network_encoded memiliki profile yang cukup berbeda significant satu dengan yang lain yang dapat menimbulkan nilai yang outlier, sehingga untuk data outlier tetap di biarkan/tidak di imputasi karena di anggap wajar.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1243</Words>
  <Application>Microsoft Office PowerPoint</Application>
  <PresentationFormat>Custom</PresentationFormat>
  <Paragraphs>102</Paragraphs>
  <Slides>19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Mouri</dc:creator>
  <cp:lastModifiedBy>Mauri Verd</cp:lastModifiedBy>
  <cp:revision>2</cp:revision>
  <dcterms:created xsi:type="dcterms:W3CDTF">2006-08-16T00:00:00Z</dcterms:created>
  <dcterms:modified xsi:type="dcterms:W3CDTF">2024-03-04T10:09:06Z</dcterms:modified>
</cp:coreProperties>
</file>